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1"/>
  </p:notesMasterIdLst>
  <p:handoutMasterIdLst>
    <p:handoutMasterId r:id="rId22"/>
  </p:handoutMasterIdLst>
  <p:sldIdLst>
    <p:sldId id="257" r:id="rId5"/>
    <p:sldId id="389" r:id="rId6"/>
    <p:sldId id="384" r:id="rId7"/>
    <p:sldId id="317" r:id="rId8"/>
    <p:sldId id="279" r:id="rId9"/>
    <p:sldId id="396" r:id="rId10"/>
    <p:sldId id="268" r:id="rId11"/>
    <p:sldId id="397" r:id="rId12"/>
    <p:sldId id="272" r:id="rId13"/>
    <p:sldId id="395" r:id="rId14"/>
    <p:sldId id="394" r:id="rId15"/>
    <p:sldId id="270" r:id="rId16"/>
    <p:sldId id="281" r:id="rId17"/>
    <p:sldId id="393" r:id="rId18"/>
    <p:sldId id="321" r:id="rId19"/>
    <p:sldId id="391" r:id="rId2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22/05/2023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22/05/2023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22/05/2023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15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A9A2DB-AE90-4F87-9172-5C0A6DB062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2C00E9-3EB6-4217-B16D-00441C328701}" type="datetime1">
              <a:rPr lang="es-ES" smtClean="0"/>
              <a:t>22/05/2023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3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22/05/2023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4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22/05/2023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9573AE-68D0-4E10-8315-94E1F19EB5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4FD4C5C-2FD6-4AC2-8BC3-5FB1B1CB3532}" type="datetime1">
              <a:rPr lang="es-ES" smtClean="0"/>
              <a:t>22/05/2023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5C649D-2A27-4622-ADC3-122576274F1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D8F4E6A-E35F-442E-A544-AD74ACC7AACF}" type="datetime1">
              <a:rPr lang="es-ES" smtClean="0"/>
              <a:t>22/05/2023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s-ES" smtClean="0"/>
              <a:t>10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5C649D-2A27-4622-ADC3-122576274F1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D8F4E6A-E35F-442E-A544-AD74ACC7AACF}" type="datetime1">
              <a:rPr lang="es-ES" smtClean="0"/>
              <a:t>22/05/2023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669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5C649D-2A27-4622-ADC3-122576274F1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D8F4E6A-E35F-442E-A544-AD74ACC7AACF}" type="datetime1">
              <a:rPr lang="es-ES" smtClean="0"/>
              <a:t>22/05/2023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428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12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BA80E6-48AA-41FC-963B-B6825EC7B80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8DD659C-7200-4C6E-8E71-917538A1014F}" type="datetime1">
              <a:rPr lang="es-ES" smtClean="0"/>
              <a:t>22/05/2023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14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22/05/2023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625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en.bitcoin.it/wiki/Protocol_documentation" TargetMode="External"/><Relationship Id="rId4" Type="http://schemas.openxmlformats.org/officeDocument/2006/relationships/hyperlink" Target="https://developer.bitcoin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es-ES" dirty="0"/>
              <a:t>Proyecto: Bitcoin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1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906448" cy="314934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Implementación de un Nodo Bitcoin</a:t>
            </a: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r>
              <a:rPr lang="es-ES" dirty="0"/>
              <a:t>Valentina Adelsflugel, Brandon Schiffer, Iñaki Llorens, Carolina Mauro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778" y="304492"/>
            <a:ext cx="11091600" cy="1332000"/>
          </a:xfrm>
        </p:spPr>
        <p:txBody>
          <a:bodyPr rtlCol="0"/>
          <a:lstStyle/>
          <a:p>
            <a:pPr rtl="0"/>
            <a:r>
              <a:rPr lang="es-ES" dirty="0"/>
              <a:t>Funciones Principales para la Descarga de Bloques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5FDAC180-234F-9D84-C7E2-02E1D0A1D649}"/>
              </a:ext>
            </a:extLst>
          </p:cNvPr>
          <p:cNvSpPr txBox="1">
            <a:spLocks/>
          </p:cNvSpPr>
          <p:nvPr/>
        </p:nvSpPr>
        <p:spPr>
          <a:xfrm>
            <a:off x="6096000" y="2113199"/>
            <a:ext cx="4058459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3200" dirty="0"/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1068CFB-6661-5AE9-CFDD-B15E3F47F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458" y="1823569"/>
            <a:ext cx="6969791" cy="48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7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778" y="304492"/>
            <a:ext cx="11091600" cy="1332000"/>
          </a:xfrm>
        </p:spPr>
        <p:txBody>
          <a:bodyPr rtlCol="0"/>
          <a:lstStyle/>
          <a:p>
            <a:pPr rtl="0"/>
            <a:r>
              <a:rPr lang="es-ES" dirty="0"/>
              <a:t>Funciones Principales para la Descarga de Bloques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11</a:t>
            </a:fld>
            <a:endParaRPr lang="es-ES"/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5FDAC180-234F-9D84-C7E2-02E1D0A1D649}"/>
              </a:ext>
            </a:extLst>
          </p:cNvPr>
          <p:cNvSpPr txBox="1">
            <a:spLocks/>
          </p:cNvSpPr>
          <p:nvPr/>
        </p:nvSpPr>
        <p:spPr>
          <a:xfrm>
            <a:off x="6096000" y="2113199"/>
            <a:ext cx="4058459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3200" dirty="0"/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610E7BEB-2765-375A-FD21-F115412FBCED}"/>
              </a:ext>
            </a:extLst>
          </p:cNvPr>
          <p:cNvSpPr txBox="1">
            <a:spLocks/>
          </p:cNvSpPr>
          <p:nvPr/>
        </p:nvSpPr>
        <p:spPr>
          <a:xfrm>
            <a:off x="6525208" y="2206838"/>
            <a:ext cx="5887259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AR" sz="3200" dirty="0"/>
          </a:p>
        </p:txBody>
      </p:sp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473E9055-4DDE-EC82-8845-E3F55ECB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59" y="1906198"/>
            <a:ext cx="8977053" cy="46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7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4" y="912787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Block Broadcasting 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846" y="2755988"/>
            <a:ext cx="5429114" cy="3515555"/>
          </a:xfrm>
        </p:spPr>
        <p:txBody>
          <a:bodyPr rtlCol="0"/>
          <a:lstStyle/>
          <a:p>
            <a:r>
              <a:rPr lang="es-ES" dirty="0"/>
              <a:t>Standard Block Relay </a:t>
            </a:r>
          </a:p>
          <a:p>
            <a:r>
              <a:rPr lang="es-ES" dirty="0"/>
              <a:t>Inv Message</a:t>
            </a:r>
          </a:p>
          <a:p>
            <a:pPr rtl="0"/>
            <a:r>
              <a:rPr lang="es-ES" dirty="0"/>
              <a:t>Thread Pool de Block Broadcasting: Manejo de descarga de nuevos bloques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4E3745C-F59C-3BA4-CAF1-0B44E3C3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-1903666"/>
            <a:ext cx="8033657" cy="113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40" y="796991"/>
            <a:ext cx="11097551" cy="1332000"/>
          </a:xfrm>
        </p:spPr>
        <p:txBody>
          <a:bodyPr rtlCol="0"/>
          <a:lstStyle/>
          <a:p>
            <a:pPr rtl="0"/>
            <a:r>
              <a:rPr lang="es-ES" dirty="0"/>
              <a:t>Block Validations 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13</a:t>
            </a:fld>
            <a:endParaRPr lang="es-E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08D677B-958B-891B-039E-99463E4D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637" y="-2436544"/>
            <a:ext cx="8188733" cy="1158179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F9101A3-4112-562C-EB9D-9A388A08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75" y="3906850"/>
            <a:ext cx="3200499" cy="2686391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B793AF7-7B8C-4F11-6E0D-6880A42BFD4C}"/>
              </a:ext>
            </a:extLst>
          </p:cNvPr>
          <p:cNvCxnSpPr>
            <a:cxnSpLocks/>
          </p:cNvCxnSpPr>
          <p:nvPr/>
        </p:nvCxnSpPr>
        <p:spPr>
          <a:xfrm>
            <a:off x="3191069" y="1934206"/>
            <a:ext cx="729661" cy="19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Marcador de contenido 9">
            <a:extLst>
              <a:ext uri="{FF2B5EF4-FFF2-40B4-BE49-F238E27FC236}">
                <a16:creationId xmlns:a16="http://schemas.microsoft.com/office/drawing/2014/main" id="{B5A97E75-EF7B-64A8-2D5C-4338CAA7F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63681" y="1804266"/>
            <a:ext cx="2032319" cy="696338"/>
          </a:xfrm>
        </p:spPr>
        <p:txBody>
          <a:bodyPr rtlCol="0"/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Deserializamos en </a:t>
            </a:r>
            <a:r>
              <a:rPr lang="es-ES" dirty="0" err="1">
                <a:solidFill>
                  <a:schemeClr val="tx1"/>
                </a:solidFill>
              </a:rPr>
              <a:t>Vec</a:t>
            </a:r>
            <a:r>
              <a:rPr lang="es-ES" dirty="0">
                <a:solidFill>
                  <a:schemeClr val="tx1"/>
                </a:solidFill>
              </a:rPr>
              <a:t>&lt;</a:t>
            </a:r>
            <a:r>
              <a:rPr lang="es-ES" dirty="0" err="1">
                <a:solidFill>
                  <a:schemeClr val="tx1"/>
                </a:solidFill>
              </a:rPr>
              <a:t>Transaction</a:t>
            </a:r>
            <a:r>
              <a:rPr lang="es-ES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7E1ED9E-18B0-4DFE-607C-957720F7447C}"/>
              </a:ext>
            </a:extLst>
          </p:cNvPr>
          <p:cNvCxnSpPr>
            <a:cxnSpLocks/>
          </p:cNvCxnSpPr>
          <p:nvPr/>
        </p:nvCxnSpPr>
        <p:spPr>
          <a:xfrm>
            <a:off x="5981384" y="2103386"/>
            <a:ext cx="948610" cy="51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Marcador de contenido 9">
            <a:extLst>
              <a:ext uri="{FF2B5EF4-FFF2-40B4-BE49-F238E27FC236}">
                <a16:creationId xmlns:a16="http://schemas.microsoft.com/office/drawing/2014/main" id="{77CFE85F-3B7E-AF6A-F078-204BDC07083D}"/>
              </a:ext>
            </a:extLst>
          </p:cNvPr>
          <p:cNvSpPr txBox="1">
            <a:spLocks/>
          </p:cNvSpPr>
          <p:nvPr/>
        </p:nvSpPr>
        <p:spPr>
          <a:xfrm>
            <a:off x="7178375" y="1673787"/>
            <a:ext cx="1841239" cy="14241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tx1"/>
                </a:solidFill>
              </a:rPr>
              <a:t>Serializamos obteniendo </a:t>
            </a:r>
            <a:r>
              <a:rPr lang="es-ES" dirty="0" err="1">
                <a:solidFill>
                  <a:schemeClr val="tx1"/>
                </a:solidFill>
              </a:rPr>
              <a:t>Vec</a:t>
            </a:r>
            <a:r>
              <a:rPr lang="es-ES" dirty="0">
                <a:solidFill>
                  <a:schemeClr val="tx1"/>
                </a:solidFill>
              </a:rPr>
              <a:t>&lt;</a:t>
            </a:r>
            <a:r>
              <a:rPr lang="es-ES" dirty="0" err="1">
                <a:solidFill>
                  <a:schemeClr val="tx1"/>
                </a:solidFill>
              </a:rPr>
              <a:t>Vec</a:t>
            </a:r>
            <a:r>
              <a:rPr lang="es-ES" dirty="0">
                <a:solidFill>
                  <a:schemeClr val="tx1"/>
                </a:solidFill>
              </a:rPr>
              <a:t>&lt;u8&gt;&gt; de TXIDS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A40F045-E07E-4537-9AAA-8B8BB79CE336}"/>
              </a:ext>
            </a:extLst>
          </p:cNvPr>
          <p:cNvSpPr txBox="1"/>
          <p:nvPr/>
        </p:nvSpPr>
        <p:spPr>
          <a:xfrm>
            <a:off x="8444868" y="3081006"/>
            <a:ext cx="6186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Función recursiva</a:t>
            </a:r>
            <a:endParaRPr lang="es-ES" sz="18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E3559-3430-C0AF-EE20-F2CEE4F8743A}"/>
              </a:ext>
            </a:extLst>
          </p:cNvPr>
          <p:cNvCxnSpPr>
            <a:cxnSpLocks/>
          </p:cNvCxnSpPr>
          <p:nvPr/>
        </p:nvCxnSpPr>
        <p:spPr>
          <a:xfrm>
            <a:off x="8315179" y="2702976"/>
            <a:ext cx="451450" cy="356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579" y="1280987"/>
            <a:ext cx="5437187" cy="149311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5400" dirty="0"/>
              <a:t>UTXO set </a:t>
            </a:r>
            <a:endParaRPr lang="es-E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14</a:t>
            </a:fld>
            <a:endParaRPr lang="es-ES"/>
          </a:p>
        </p:txBody>
      </p:sp>
      <p:sp>
        <p:nvSpPr>
          <p:cNvPr id="11" name="Marcador de contenido 11">
            <a:extLst>
              <a:ext uri="{FF2B5EF4-FFF2-40B4-BE49-F238E27FC236}">
                <a16:creationId xmlns:a16="http://schemas.microsoft.com/office/drawing/2014/main" id="{093DBFD9-52B7-93E1-9501-39E80FCD1D63}"/>
              </a:ext>
            </a:extLst>
          </p:cNvPr>
          <p:cNvSpPr txBox="1">
            <a:spLocks/>
          </p:cNvSpPr>
          <p:nvPr/>
        </p:nvSpPr>
        <p:spPr>
          <a:xfrm>
            <a:off x="1157579" y="3477500"/>
            <a:ext cx="6221412" cy="1155182"/>
          </a:xfrm>
          <a:prstGeom prst="rect">
            <a:avLst/>
          </a:prstGeom>
          <a:noFill/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s-ES" sz="2400" dirty="0"/>
              <a:t>Lista de Unspent Transactions</a:t>
            </a:r>
          </a:p>
          <a:p>
            <a:pPr lvl="0" rtl="0"/>
            <a:r>
              <a:rPr lang="es-ES" sz="2400" dirty="0"/>
              <a:t>Hash Map</a:t>
            </a: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774868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78" y="4219250"/>
            <a:ext cx="4500562" cy="1562959"/>
          </a:xfrm>
        </p:spPr>
        <p:txBody>
          <a:bodyPr rtlCol="0"/>
          <a:lstStyle/>
          <a:p>
            <a:pPr rtl="0"/>
            <a:r>
              <a:rPr lang="es-ES" dirty="0"/>
              <a:t>Referencias</a:t>
            </a:r>
          </a:p>
        </p:txBody>
      </p:sp>
      <p:pic>
        <p:nvPicPr>
          <p:cNvPr id="16" name="Marcador de posición de imagen 15" descr="Fondo digital de puntos de datos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75674" y="5097412"/>
            <a:ext cx="9750490" cy="1563688"/>
          </a:xfrm>
        </p:spPr>
        <p:txBody>
          <a:bodyPr rtlCol="0">
            <a:normAutofit lnSpcReduction="10000"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Sitio Bitcoin Developer:   </a:t>
            </a:r>
            <a:r>
              <a:rPr lang="es-ES" dirty="0">
                <a:hlinkClick r:id="rId4"/>
              </a:rPr>
              <a:t>https://developer.bitcoin.org</a:t>
            </a:r>
            <a:endParaRPr lang="es-ES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Protocol Documentation Wiki:  </a:t>
            </a:r>
            <a:r>
              <a:rPr lang="es-ES" dirty="0">
                <a:hlinkClick r:id="rId5"/>
              </a:rPr>
              <a:t>https://en.bitcoin.it/wiki/Protocol_documentation</a:t>
            </a:r>
            <a:endParaRPr lang="es-ES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Programming Bitcoin:  Jimmy Song, O’Reilly 2019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es-ES" dirty="0"/>
              <a:t>¿</a:t>
            </a:r>
            <a:r>
              <a:rPr lang="es-ES" sz="5400" dirty="0"/>
              <a:t>Preguntas</a:t>
            </a:r>
            <a:r>
              <a:rPr lang="es-ES" dirty="0"/>
              <a:t>?</a:t>
            </a:r>
          </a:p>
        </p:txBody>
      </p:sp>
      <p:pic>
        <p:nvPicPr>
          <p:cNvPr id="27" name="Marcador de posición de imagen 26" descr="Fondo digital de puntos de datos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Marcador de posición de imagen 32" descr="Fondo digital de puntos de datos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83" y="388604"/>
            <a:ext cx="3565524" cy="728892"/>
          </a:xfrm>
        </p:spPr>
        <p:txBody>
          <a:bodyPr rtlCol="0"/>
          <a:lstStyle/>
          <a:p>
            <a:pPr rtl="0"/>
            <a:r>
              <a:rPr lang="es-ES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3" y="1340496"/>
            <a:ext cx="4039798" cy="5166716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Introducción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Conexión a la red</a:t>
            </a:r>
          </a:p>
          <a:p>
            <a:pPr marL="0" indent="0" rtl="0"/>
            <a:r>
              <a:rPr lang="es-ES" dirty="0"/>
              <a:t>         . Peer Discovery</a:t>
            </a:r>
          </a:p>
          <a:p>
            <a:pPr marL="0" indent="0" rtl="0"/>
            <a:r>
              <a:rPr lang="es-ES" dirty="0"/>
              <a:t>         . Handshake</a:t>
            </a:r>
          </a:p>
          <a:p>
            <a:pPr marL="0" indent="0" rtl="0"/>
            <a:r>
              <a:rPr lang="es-ES" dirty="0"/>
              <a:t>         . IBD: Descarga de Headers y 	        	Bloques</a:t>
            </a:r>
          </a:p>
          <a:p>
            <a:pPr marL="0" indent="0" rtl="0"/>
            <a:r>
              <a:rPr lang="es-ES" dirty="0"/>
              <a:t>         . Block Broadcasting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Comportamiento del Nodo</a:t>
            </a:r>
          </a:p>
          <a:p>
            <a:pPr marL="0" indent="0" rtl="0"/>
            <a:r>
              <a:rPr lang="es-ES" dirty="0"/>
              <a:t>         . Block Validations</a:t>
            </a:r>
          </a:p>
          <a:p>
            <a:pPr marL="0" indent="0" rtl="0"/>
            <a:r>
              <a:rPr lang="es-ES" dirty="0"/>
              <a:t>         . UTXO set</a:t>
            </a:r>
          </a:p>
          <a:p>
            <a:pPr rtl="0"/>
            <a:endParaRPr lang="es-ES" dirty="0"/>
          </a:p>
        </p:txBody>
      </p:sp>
      <p:pic>
        <p:nvPicPr>
          <p:cNvPr id="8" name="Marcador de posición de imagen 7" descr="Datos digitales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Marcador de posición de imagen 9" descr="Puntos de dato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Marcador de posición de imagen 11" descr="Fondo de datos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711088"/>
            <a:ext cx="4500562" cy="1562959"/>
          </a:xfrm>
        </p:spPr>
        <p:txBody>
          <a:bodyPr rtlCol="0"/>
          <a:lstStyle/>
          <a:p>
            <a:pPr rtl="0"/>
            <a:r>
              <a:rPr lang="es-ES" dirty="0"/>
              <a:t>Introducción</a:t>
            </a:r>
          </a:p>
        </p:txBody>
      </p:sp>
      <p:pic>
        <p:nvPicPr>
          <p:cNvPr id="18" name="Marcador de posición de imagen 17" descr="Un grupo de personas sentadas en una mesa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Marcador de posición de imagen 19" descr="Fondo digital de puntos de dato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4876924" cy="3776472"/>
          </a:xfrm>
        </p:spPr>
      </p:pic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7931020" y="0"/>
            <a:ext cx="4260980" cy="3776472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1893" y="4711088"/>
            <a:ext cx="6221412" cy="1155182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es-ES" dirty="0"/>
              <a:t>Desarrollo del Proyecto</a:t>
            </a:r>
          </a:p>
          <a:p>
            <a:pPr rtl="0"/>
            <a:r>
              <a:rPr lang="es-ES" dirty="0"/>
              <a:t>Alcance de nuestro Nodo Bitcoin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2" y="0"/>
            <a:ext cx="12192000" cy="6858000"/>
          </a:xfrm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608" y="1812832"/>
            <a:ext cx="5437187" cy="149311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Peer Discovery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4</a:t>
            </a:fld>
            <a:endParaRPr lang="es-ES"/>
          </a:p>
        </p:txBody>
      </p:sp>
      <p:sp>
        <p:nvSpPr>
          <p:cNvPr id="11" name="Marcador de contenido 11">
            <a:extLst>
              <a:ext uri="{FF2B5EF4-FFF2-40B4-BE49-F238E27FC236}">
                <a16:creationId xmlns:a16="http://schemas.microsoft.com/office/drawing/2014/main" id="{093DBFD9-52B7-93E1-9501-39E80FCD1D63}"/>
              </a:ext>
            </a:extLst>
          </p:cNvPr>
          <p:cNvSpPr txBox="1">
            <a:spLocks/>
          </p:cNvSpPr>
          <p:nvPr/>
        </p:nvSpPr>
        <p:spPr>
          <a:xfrm>
            <a:off x="765467" y="4040955"/>
            <a:ext cx="6221412" cy="1155182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DNS Connector</a:t>
            </a:r>
          </a:p>
          <a:p>
            <a:r>
              <a:rPr lang="es-ES" sz="2400" dirty="0"/>
              <a:t>Obtención de IPS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72" y="518388"/>
            <a:ext cx="5132388" cy="981861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Handshake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943" y="2925260"/>
            <a:ext cx="4329047" cy="2351087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Conexión a nodo principal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Conexión a nodos restantes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Version y  Verack Messages</a:t>
            </a:r>
          </a:p>
          <a:p>
            <a:pPr rtl="0"/>
            <a:endParaRPr lang="es-ES" dirty="0"/>
          </a:p>
        </p:txBody>
      </p:sp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1908DBBF-AAAC-96D9-7FA1-B96A82C8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354" y="-281188"/>
            <a:ext cx="7160374" cy="10127330"/>
          </a:xfrm>
          <a:prstGeom prst="rect">
            <a:avLst/>
          </a:prstGeom>
        </p:spPr>
      </p:pic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E80D3B6F-6926-BA4C-0FED-5ABDAD38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90" y="2306648"/>
            <a:ext cx="5007428" cy="708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132" y="196900"/>
            <a:ext cx="11127365" cy="981861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Función Principal de Handshake</a:t>
            </a:r>
          </a:p>
        </p:txBody>
      </p:sp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045F8C1C-6FCB-F001-82B2-11DAAE29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32" y="1394761"/>
            <a:ext cx="10147652" cy="51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6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66559"/>
            <a:ext cx="8281987" cy="1253041"/>
          </a:xfrm>
        </p:spPr>
        <p:txBody>
          <a:bodyPr rtlCol="0"/>
          <a:lstStyle/>
          <a:p>
            <a:pPr rtl="0"/>
            <a:r>
              <a:rPr lang="es-ES" dirty="0"/>
              <a:t>IBD: Descarga de Headers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34" name="Marcador de contenido 14">
            <a:extLst>
              <a:ext uri="{FF2B5EF4-FFF2-40B4-BE49-F238E27FC236}">
                <a16:creationId xmlns:a16="http://schemas.microsoft.com/office/drawing/2014/main" id="{21B50BA6-B843-92B4-EFD8-DC44211D3DED}"/>
              </a:ext>
            </a:extLst>
          </p:cNvPr>
          <p:cNvSpPr txBox="1">
            <a:spLocks/>
          </p:cNvSpPr>
          <p:nvPr/>
        </p:nvSpPr>
        <p:spPr>
          <a:xfrm>
            <a:off x="548640" y="2353752"/>
            <a:ext cx="6204502" cy="271043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s-ES" sz="2400" dirty="0"/>
              <a:t>GetHeaders Message</a:t>
            </a:r>
          </a:p>
          <a:p>
            <a:pPr marL="342900" indent="-342900"/>
            <a:r>
              <a:rPr lang="es-ES" sz="2400" dirty="0"/>
              <a:t>Headers Message</a:t>
            </a:r>
          </a:p>
          <a:p>
            <a:pPr marL="342900" indent="-342900"/>
            <a:r>
              <a:rPr lang="es-ES" sz="2400" dirty="0"/>
              <a:t>Handler: manejo de otros mensajes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EE87C2C-4C92-885C-D42B-40277C4CA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033" y="-3256250"/>
            <a:ext cx="7461188" cy="1055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DECF93F3-1E96-0AB6-DC1F-878C18D0B2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pPr algn="ctr"/>
            <a:r>
              <a:rPr lang="es-AR" dirty="0"/>
              <a:t>Manejo Mensajes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8F571600-4952-D4D3-657F-B230B9F5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8</a:t>
            </a:fld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380778A4-F2FC-58B6-B015-AF19F93FB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6" y="1847857"/>
            <a:ext cx="2238990" cy="316228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AF5FA9C-835C-E6D4-FCF2-645C2F3B7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880" y="2451071"/>
            <a:ext cx="3319756" cy="1636630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C140D13B-939D-B257-D901-0ED83D3C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862" y="-3437602"/>
            <a:ext cx="7749091" cy="109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6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" y="255134"/>
            <a:ext cx="11091600" cy="1332000"/>
          </a:xfrm>
        </p:spPr>
        <p:txBody>
          <a:bodyPr rtlCol="0"/>
          <a:lstStyle/>
          <a:p>
            <a:pPr rtl="0"/>
            <a:r>
              <a:rPr lang="es-ES" dirty="0"/>
              <a:t>IBD: Descarga de Bloques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3E39B9E-3875-6A71-DD61-ADCA73122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319" y="1907883"/>
            <a:ext cx="5887259" cy="3979625"/>
          </a:xfrm>
        </p:spPr>
        <p:txBody>
          <a:bodyPr/>
          <a:lstStyle/>
          <a:p>
            <a:r>
              <a:rPr lang="es-ES" sz="2400" dirty="0"/>
              <a:t>Thread Pool de IBD: mecanismo de manejo de hilos para la descarga de bloques en paralelo</a:t>
            </a:r>
          </a:p>
          <a:p>
            <a:r>
              <a:rPr lang="es-ES" sz="2400" dirty="0"/>
              <a:t>GetData Message</a:t>
            </a:r>
          </a:p>
          <a:p>
            <a:r>
              <a:rPr lang="es-ES" sz="2400" dirty="0"/>
              <a:t>Block Message</a:t>
            </a:r>
            <a:endParaRPr lang="es-AR" sz="2400" dirty="0"/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5FDAC180-234F-9D84-C7E2-02E1D0A1D649}"/>
              </a:ext>
            </a:extLst>
          </p:cNvPr>
          <p:cNvSpPr txBox="1">
            <a:spLocks/>
          </p:cNvSpPr>
          <p:nvPr/>
        </p:nvSpPr>
        <p:spPr>
          <a:xfrm>
            <a:off x="6096000" y="2113199"/>
            <a:ext cx="4058459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3200" dirty="0"/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610E7BEB-2765-375A-FD21-F115412FBCED}"/>
              </a:ext>
            </a:extLst>
          </p:cNvPr>
          <p:cNvSpPr txBox="1">
            <a:spLocks/>
          </p:cNvSpPr>
          <p:nvPr/>
        </p:nvSpPr>
        <p:spPr>
          <a:xfrm>
            <a:off x="6525208" y="2206838"/>
            <a:ext cx="5887259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AR" sz="3200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88CA57D-24A6-5AE5-3030-A4897997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244295" y="-186720"/>
            <a:ext cx="8173765" cy="11560628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9FF1277B-4861-BC3F-9DA7-A599F7087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688" y="-1022277"/>
            <a:ext cx="5997995" cy="84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flotante 3D</Template>
  <TotalTime>354</TotalTime>
  <Words>271</Words>
  <Application>Microsoft Office PowerPoint</Application>
  <PresentationFormat>Panorámica</PresentationFormat>
  <Paragraphs>89</Paragraphs>
  <Slides>16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Walbaum Display</vt:lpstr>
      <vt:lpstr>3DFloatVTI</vt:lpstr>
      <vt:lpstr>Proyecto: Bitcoin</vt:lpstr>
      <vt:lpstr>Agenda</vt:lpstr>
      <vt:lpstr>Introducción</vt:lpstr>
      <vt:lpstr>Peer Discovery</vt:lpstr>
      <vt:lpstr>Handshake</vt:lpstr>
      <vt:lpstr>Función Principal de Handshake</vt:lpstr>
      <vt:lpstr>IBD: Descarga de Headers</vt:lpstr>
      <vt:lpstr>Manejo Mensajes</vt:lpstr>
      <vt:lpstr>IBD: Descarga de Bloques</vt:lpstr>
      <vt:lpstr>Funciones Principales para la Descarga de Bloques</vt:lpstr>
      <vt:lpstr>Funciones Principales para la Descarga de Bloques</vt:lpstr>
      <vt:lpstr>Block Broadcasting </vt:lpstr>
      <vt:lpstr>Block Validations </vt:lpstr>
      <vt:lpstr>UTXO set </vt:lpstr>
      <vt:lpstr>Referencias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Proyecto: Bitcoin</dc:title>
  <dc:creator>Brandon Schiffer</dc:creator>
  <cp:lastModifiedBy>Brandon Schiffer</cp:lastModifiedBy>
  <cp:revision>15</cp:revision>
  <dcterms:created xsi:type="dcterms:W3CDTF">2023-05-17T17:08:11Z</dcterms:created>
  <dcterms:modified xsi:type="dcterms:W3CDTF">2023-05-22T18:45:25Z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